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330" r:id="rId8"/>
    <p:sldId id="260" r:id="rId9"/>
    <p:sldId id="327" r:id="rId10"/>
    <p:sldId id="263" r:id="rId11"/>
    <p:sldId id="264" r:id="rId12"/>
    <p:sldId id="267" r:id="rId13"/>
    <p:sldId id="265" r:id="rId14"/>
    <p:sldId id="334" r:id="rId15"/>
    <p:sldId id="303" r:id="rId16"/>
    <p:sldId id="328" r:id="rId17"/>
    <p:sldId id="338" r:id="rId18"/>
    <p:sldId id="339" r:id="rId19"/>
    <p:sldId id="340" r:id="rId20"/>
    <p:sldId id="341" r:id="rId21"/>
    <p:sldId id="342" r:id="rId22"/>
    <p:sldId id="343" r:id="rId23"/>
  </p:sldIdLst>
  <p:sldSz cx="9144000" cy="6858000" type="screen4x3"/>
  <p:notesSz cx="69977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5FF"/>
    <a:srgbClr val="DDEEFF"/>
    <a:srgbClr val="BDDEFF"/>
    <a:srgbClr val="22518A"/>
    <a:srgbClr val="C1FFDF"/>
    <a:srgbClr val="00DE6A"/>
    <a:srgbClr val="006666"/>
    <a:srgbClr val="E8F4F8"/>
    <a:srgbClr val="00B0AC"/>
    <a:srgbClr val="009A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19" autoAdjust="0"/>
    <p:restoredTop sz="94660"/>
  </p:normalViewPr>
  <p:slideViewPr>
    <p:cSldViewPr>
      <p:cViewPr varScale="1">
        <p:scale>
          <a:sx n="108" d="100"/>
          <a:sy n="108" d="100"/>
        </p:scale>
        <p:origin x="20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3C3A9-86B2-4835-B1F2-98A402C06CA9}" type="datetimeFigureOut">
              <a:rPr lang="en-US" smtClean="0"/>
              <a:pPr/>
              <a:t>10/7/2019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3ADB2-A5B4-4206-A3A4-CD7540F24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457200" y="838200"/>
            <a:ext cx="83820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rgbClr val="EBF5FF"/>
                </a:solidFill>
                <a:latin typeface="Arial" charset="0"/>
                <a:cs typeface="Arial" charset="0"/>
              </a:rPr>
              <a:t>Chapter 2.8</a:t>
            </a:r>
          </a:p>
          <a:p>
            <a:endParaRPr lang="en-US" sz="2000" dirty="0">
              <a:solidFill>
                <a:srgbClr val="EBF5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800" dirty="0">
                <a:solidFill>
                  <a:srgbClr val="EBF5FF"/>
                </a:solidFill>
                <a:latin typeface="Arial" charset="0"/>
                <a:cs typeface="Arial" charset="0"/>
              </a:rPr>
              <a:t>Scheduling and Time Planning also Adjusts and Confirms the Scope and Approach</a:t>
            </a:r>
            <a:endParaRPr lang="en-US" sz="4800" dirty="0">
              <a:solidFill>
                <a:srgbClr val="EBF5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381000" y="609600"/>
            <a:ext cx="87630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Start and finish relationships must be real and manageable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304800" y="1905001"/>
            <a:ext cx="8534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4950" indent="-23495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Finish to start – the common flexible schedule workhorse</a:t>
            </a:r>
          </a:p>
          <a:p>
            <a:pPr marL="234950" indent="-234950">
              <a:buFont typeface="Arial" pitchFamily="34" charset="0"/>
              <a:buChar char="•"/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Finish to finish</a:t>
            </a:r>
          </a:p>
          <a:p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Start to start</a:t>
            </a:r>
          </a:p>
          <a:p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Start to finish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1066800"/>
            <a:ext cx="83820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4400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Activity Resources Relate </a:t>
            </a:r>
          </a:p>
          <a:p>
            <a:r>
              <a:rPr lang="en-US" sz="4400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Cost to Time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381000" y="609600"/>
            <a:ext cx="85344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>
                <a:solidFill>
                  <a:srgbClr val="EBF5FF"/>
                </a:solidFill>
                <a:latin typeface="Arial" charset="0"/>
                <a:cs typeface="Arial" charset="0"/>
              </a:rPr>
              <a:t>Resource calendars define personnel working time limits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304800" y="1752600"/>
            <a:ext cx="838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Working days and times established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Must be realistic, including project area work customs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Calendar must match costs included in estimate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Unbudgeted overtime in schedule is common error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304800" y="762000"/>
            <a:ext cx="85344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>
                <a:solidFill>
                  <a:srgbClr val="EBF5FF"/>
                </a:solidFill>
                <a:latin typeface="Arial" charset="0"/>
                <a:cs typeface="Arial" charset="0"/>
              </a:rPr>
              <a:t>Equipment and material can be assigned as resources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" y="2133600"/>
            <a:ext cx="8382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Large, scarce equipment can be an assigned resource</a:t>
            </a:r>
          </a:p>
          <a:p>
            <a:pPr marL="685800" lvl="1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Tower crane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Small tools and equipment are not assigned resources</a:t>
            </a:r>
          </a:p>
          <a:p>
            <a:pPr>
              <a:tabLst>
                <a:tab pos="457200" algn="l"/>
              </a:tabLst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1219200"/>
            <a:ext cx="8686800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4400" dirty="0">
                <a:solidFill>
                  <a:srgbClr val="EBF5FF"/>
                </a:solidFill>
                <a:latin typeface="Arial" charset="0"/>
                <a:cs typeface="Arial" charset="0"/>
              </a:rPr>
              <a:t>Using the Schedule for </a:t>
            </a:r>
          </a:p>
          <a:p>
            <a:pPr indent="-228600">
              <a:tabLst>
                <a:tab pos="457200" algn="l"/>
              </a:tabLst>
            </a:pPr>
            <a:r>
              <a:rPr lang="en-US" sz="4400" dirty="0">
                <a:solidFill>
                  <a:srgbClr val="EBF5FF"/>
                </a:solidFill>
                <a:latin typeface="Arial" charset="0"/>
                <a:cs typeface="Arial" charset="0"/>
              </a:rPr>
              <a:t>Needed Approach Correction</a:t>
            </a:r>
            <a:endParaRPr lang="en-US" sz="4400" dirty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914400"/>
            <a:ext cx="86868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>
                <a:solidFill>
                  <a:srgbClr val="EBF5FF"/>
                </a:solidFill>
                <a:latin typeface="Arial" charset="0"/>
                <a:cs typeface="Arial" charset="0"/>
              </a:rPr>
              <a:t>Schedule shows impact of previous decisions and assumptions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2209800"/>
            <a:ext cx="8610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4950" indent="-23495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Initial schedule may not produce desired project duration</a:t>
            </a:r>
          </a:p>
          <a:p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Schedule improvement by adjustment of resources and relationship possible</a:t>
            </a:r>
          </a:p>
          <a:p>
            <a:pPr marL="234950" indent="-234950">
              <a:buFont typeface="Arial" pitchFamily="34" charset="0"/>
              <a:buChar char="•"/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762000"/>
            <a:ext cx="8686800" cy="144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>
                <a:solidFill>
                  <a:srgbClr val="EBF5FF"/>
                </a:solidFill>
                <a:latin typeface="Arial" charset="0"/>
                <a:cs typeface="Arial" charset="0"/>
              </a:rPr>
              <a:t>Float can be adjusted to act as a shock absorber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2057400"/>
            <a:ext cx="86106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4950" indent="-23495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Activities on critical path have no float</a:t>
            </a:r>
          </a:p>
          <a:p>
            <a:pPr marL="234950" indent="-234950">
              <a:buFont typeface="Arial" pitchFamily="34" charset="0"/>
              <a:buChar char="•"/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Activities not on critical path have some float</a:t>
            </a:r>
          </a:p>
          <a:p>
            <a:pPr marL="234950" indent="-234950">
              <a:buFont typeface="Arial" pitchFamily="34" charset="0"/>
              <a:buChar char="•"/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838200"/>
            <a:ext cx="89154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>
                <a:solidFill>
                  <a:srgbClr val="EBF5FF"/>
                </a:solidFill>
                <a:latin typeface="Arial" charset="0"/>
                <a:cs typeface="Arial" charset="0"/>
              </a:rPr>
              <a:t>Overlap activities – adjust lead and lag times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752600"/>
            <a:ext cx="8686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Some overlap is realistic and achievable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Practical field knowledge defines limits</a:t>
            </a:r>
          </a:p>
          <a:p>
            <a:pPr>
              <a:tabLst>
                <a:tab pos="457200" algn="l"/>
              </a:tabLst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914400"/>
            <a:ext cx="86868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Fast tracking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533400" y="1828800"/>
            <a:ext cx="86106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4950" indent="-23495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Entire phases of project may be overlapped</a:t>
            </a:r>
          </a:p>
          <a:p>
            <a:pPr marL="692150" lvl="1" indent="-234950">
              <a:buFont typeface="Arial" pitchFamily="34" charset="0"/>
              <a:buChar char="•"/>
            </a:pPr>
            <a:r>
              <a:rPr lang="en-US" sz="24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Can design, permit and start foundation before rest of the structure is designed</a:t>
            </a: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Considerable management time and judgment required</a:t>
            </a:r>
          </a:p>
          <a:p>
            <a:pPr marL="234950" indent="-234950">
              <a:buFont typeface="Arial" pitchFamily="34" charset="0"/>
              <a:buChar char="•"/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Risk increases, and cost can increased</a:t>
            </a:r>
          </a:p>
          <a:p>
            <a:pPr marL="234950" indent="-234950">
              <a:buFont typeface="Arial" pitchFamily="34" charset="0"/>
              <a:buChar char="•"/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914400"/>
            <a:ext cx="8686800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228600">
              <a:tabLst>
                <a:tab pos="457200" algn="l"/>
              </a:tabLst>
            </a:pPr>
            <a:r>
              <a:rPr lang="en-US" sz="3200" dirty="0">
                <a:solidFill>
                  <a:srgbClr val="EBF5FF"/>
                </a:solidFill>
                <a:latin typeface="Arial" charset="0"/>
                <a:cs typeface="Arial" charset="0"/>
              </a:rPr>
              <a:t>Resources can be altered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981200"/>
            <a:ext cx="8686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Resources can be added </a:t>
            </a:r>
            <a:r>
              <a:rPr lang="en-US" sz="28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(but within REALISTIC limits)</a:t>
            </a:r>
          </a:p>
          <a:p>
            <a:pPr marL="228600" indent="-228600">
              <a:tabLst>
                <a:tab pos="457200" algn="l"/>
              </a:tabLst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Resource calendars can be altered – but probably will affect cost</a:t>
            </a: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“Crashing the schedule” – quality and cost can both suffer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838200"/>
            <a:ext cx="84582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Time planning and scheduling starts in planning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057400"/>
            <a:ext cx="84582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Balance of scope, time and cost must be established early (triple constraint)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Obstacles, scarce resources and risks identified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Specific determination and verification for each project required</a:t>
            </a:r>
          </a:p>
          <a:p>
            <a:pPr marL="1139825" lvl="2" indent="-225425">
              <a:buFont typeface="Arial" pitchFamily="34" charset="0"/>
              <a:buChar char="•"/>
            </a:pPr>
            <a:r>
              <a:rPr lang="en-US" sz="24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Past experience and rules of thumb are not enough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609600"/>
            <a:ext cx="7848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Time approximation and feasibility evaluated first</a:t>
            </a:r>
          </a:p>
        </p:txBody>
      </p:sp>
      <p:sp>
        <p:nvSpPr>
          <p:cNvPr id="10" name="Rectangle 9"/>
          <p:cNvSpPr/>
          <p:nvPr/>
        </p:nvSpPr>
        <p:spPr>
          <a:xfrm>
            <a:off x="533400" y="1981200"/>
            <a:ext cx="8382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Order of magnitude estimates, similar to costing, are used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Time approximations less precise than material cost approximations</a:t>
            </a:r>
          </a:p>
          <a:p>
            <a:pPr marL="682625" lvl="1" indent="-225425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Too many factors to consider relating to production rates, seasons, late delivery of material, etc. </a:t>
            </a:r>
          </a:p>
          <a:p>
            <a:pPr marL="225425" indent="-225425">
              <a:buFont typeface="Arial" pitchFamily="34" charset="0"/>
              <a:buChar char="•"/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1219200"/>
            <a:ext cx="8382000" cy="1905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4400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Building the Schedule to Implement and Communicate </a:t>
            </a:r>
          </a:p>
          <a:p>
            <a:r>
              <a:rPr lang="en-US" sz="4400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the Plan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533400" y="2438400"/>
            <a:ext cx="8382000" cy="3581400"/>
          </a:xfrm>
        </p:spPr>
        <p:txBody>
          <a:bodyPr>
            <a:noAutofit/>
          </a:bodyPr>
          <a:lstStyle/>
          <a:p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Estimate identifies activities and establishes WBS (work breakdown structure)</a:t>
            </a:r>
          </a:p>
          <a:p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Estimate produces valuable quantitative data</a:t>
            </a:r>
          </a:p>
          <a:p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Estimate data then exported to schedule</a:t>
            </a:r>
            <a:endParaRPr lang="en-US" sz="26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990600"/>
            <a:ext cx="8991600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Scheduling in construction starts after cost estimate is started</a:t>
            </a:r>
          </a:p>
          <a:p>
            <a:pPr indent="-228600">
              <a:tabLst>
                <a:tab pos="457200" algn="l"/>
              </a:tabLst>
            </a:pPr>
            <a:endParaRPr lang="en-US" sz="3200" dirty="0">
              <a:solidFill>
                <a:srgbClr val="EBF5FF"/>
              </a:solidFill>
            </a:endParaRP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533400" y="1828800"/>
            <a:ext cx="8001000" cy="3962400"/>
          </a:xfrm>
        </p:spPr>
        <p:txBody>
          <a:bodyPr>
            <a:noAutofit/>
          </a:bodyPr>
          <a:lstStyle/>
          <a:p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Activities identified, relationships defined &amp; resources assigned</a:t>
            </a:r>
          </a:p>
          <a:p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Resulting schedule and project duration produced</a:t>
            </a:r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533400" y="609600"/>
            <a:ext cx="86106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Scheduling tools show if estimated decisions achieve workable purpose</a:t>
            </a:r>
          </a:p>
          <a:p>
            <a:pPr indent="-228600" eaLnBrk="0" hangingPunct="0">
              <a:tabLst>
                <a:tab pos="457200" algn="l"/>
              </a:tabLst>
            </a:pPr>
            <a:r>
              <a:rPr lang="en-US" sz="3200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609600"/>
            <a:ext cx="8686800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Activities definition must be complete and aid communication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828800"/>
            <a:ext cx="83820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indent="-225425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Activities include permissions, engineering, procurement &amp; construction</a:t>
            </a:r>
          </a:p>
          <a:p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Activities must show relevance to other activities</a:t>
            </a:r>
          </a:p>
          <a:p>
            <a:pPr marL="682625" lvl="1" indent="-225425">
              <a:buFont typeface="Arial" pitchFamily="34" charset="0"/>
              <a:buChar char="•"/>
            </a:pPr>
            <a:r>
              <a:rPr lang="en-US" sz="24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What needs to happen before something else does. Lots of acceptable scenarios, but does it make sense?</a:t>
            </a:r>
          </a:p>
          <a:p>
            <a:pPr marL="225425" indent="-225425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Summarize and state activities to communicate to multiple parties</a:t>
            </a:r>
          </a:p>
          <a:p>
            <a:pPr marL="682625" lvl="1" indent="-225425">
              <a:buFont typeface="Arial" pitchFamily="34" charset="0"/>
              <a:buChar char="•"/>
            </a:pPr>
            <a:r>
              <a:rPr lang="en-US" sz="24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Don’t use “finish walls” to describe: tape &amp; bed / prime / paint all in one activity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905000"/>
            <a:ext cx="8382000" cy="4419600"/>
          </a:xfrm>
        </p:spPr>
        <p:txBody>
          <a:bodyPr>
            <a:noAutofit/>
          </a:bodyPr>
          <a:lstStyle/>
          <a:p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Every activity has at least one predecessor and one successor </a:t>
            </a:r>
            <a:r>
              <a:rPr lang="en-US" sz="28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(except for the very first and last activity)</a:t>
            </a:r>
          </a:p>
          <a:p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Specify most critical activity relationships</a:t>
            </a:r>
          </a:p>
          <a:p>
            <a:pPr marL="0" indent="0">
              <a:buNone/>
            </a:pPr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“Everything is related” has no meaning</a:t>
            </a:r>
          </a:p>
          <a:p>
            <a:pPr lvl="1"/>
            <a:r>
              <a:rPr lang="en-US" sz="26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Don’t tie one activity with every single successor, it just makes reconciling the schedule more difficult</a:t>
            </a:r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4294967295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/>
          <p:cNvSpPr txBox="1">
            <a:spLocks/>
          </p:cNvSpPr>
          <p:nvPr/>
        </p:nvSpPr>
        <p:spPr>
          <a:xfrm>
            <a:off x="457200" y="609600"/>
            <a:ext cx="8153400" cy="144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3200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Set activities in order – essential relationships determined</a:t>
            </a:r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251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458200" cy="838200"/>
          </a:xfrm>
        </p:spPr>
        <p:txBody>
          <a:bodyPr>
            <a:noAutofit/>
          </a:bodyPr>
          <a:lstStyle/>
          <a:p>
            <a:pPr algn="l"/>
            <a:r>
              <a:rPr lang="en-US" dirty="0">
                <a:solidFill>
                  <a:srgbClr val="EBF5FF"/>
                </a:solidFill>
                <a:latin typeface="Arial" pitchFamily="34" charset="0"/>
                <a:cs typeface="Arial" pitchFamily="34" charset="0"/>
              </a:rPr>
              <a:t>Activity list sequence and grouping can improve communication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9A96"/>
              </a:gs>
              <a:gs pos="100000">
                <a:srgbClr val="00D0CB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0" y="6553200"/>
            <a:ext cx="9144000" cy="304800"/>
          </a:xfrm>
          <a:prstGeom prst="roundRect">
            <a:avLst/>
          </a:prstGeom>
          <a:gradFill flip="none" rotWithShape="1">
            <a:gsLst>
              <a:gs pos="0">
                <a:srgbClr val="006666"/>
              </a:gs>
              <a:gs pos="50000">
                <a:srgbClr val="006666"/>
              </a:gs>
              <a:gs pos="100000">
                <a:srgbClr val="009A96"/>
              </a:gs>
            </a:gsLst>
            <a:path path="circle">
              <a:fillToRect l="100000" t="100000"/>
            </a:path>
            <a:tileRect r="-100000" b="-100000"/>
          </a:gradFill>
          <a:ln cmpd="dbl">
            <a:noFill/>
          </a:ln>
          <a:effectLst>
            <a:innerShdw blurRad="50800" dist="50800" dir="16200000">
              <a:prstClr val="black">
                <a:alpha val="50000"/>
              </a:prstClr>
            </a:innerShdw>
          </a:effectLst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0" y="6553200"/>
            <a:ext cx="9144000" cy="304800"/>
          </a:xfrm>
        </p:spPr>
        <p:txBody>
          <a:bodyPr/>
          <a:lstStyle/>
          <a:p>
            <a:pPr>
              <a:defRPr/>
            </a:pPr>
            <a:r>
              <a:rPr lang="en-US" dirty="0"/>
              <a:t>JF McCarthy: Construction Project Management                                                                                       </a:t>
            </a:r>
            <a:r>
              <a:rPr lang="en-US" dirty="0">
                <a:cs typeface="Arial" charset="0"/>
              </a:rPr>
              <a:t>©</a:t>
            </a:r>
            <a:r>
              <a:rPr lang="en-US" dirty="0"/>
              <a:t>2010 Pareto All rights reserved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0" y="304800"/>
            <a:ext cx="9144000" cy="0"/>
          </a:xfrm>
          <a:prstGeom prst="line">
            <a:avLst/>
          </a:prstGeom>
          <a:ln w="158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0" y="6553200"/>
            <a:ext cx="91440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33400" y="2057400"/>
            <a:ext cx="86106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4950" indent="-23495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Listing activities in sequence of execution is normal and good.</a:t>
            </a:r>
          </a:p>
          <a:p>
            <a:endParaRPr lang="en-US" sz="3000" dirty="0">
              <a:solidFill>
                <a:srgbClr val="EBF5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34950" indent="-234950">
              <a:buFont typeface="Arial" pitchFamily="34" charset="0"/>
              <a:buChar char="•"/>
            </a:pPr>
            <a:r>
              <a:rPr lang="en-US" sz="3000" dirty="0">
                <a:solidFill>
                  <a:srgbClr val="EBF5FF"/>
                </a:solidFill>
                <a:latin typeface="Times New Roman" pitchFamily="18" charset="0"/>
                <a:cs typeface="Times New Roman" pitchFamily="18" charset="0"/>
              </a:rPr>
              <a:t>Meaningful groupings aid analysis and communication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5A1734A741464F8135B6A2910ACFEA" ma:contentTypeVersion="13" ma:contentTypeDescription="Create a new document." ma:contentTypeScope="" ma:versionID="42e6964d0b56e17f3fa2812c46b3292f">
  <xsd:schema xmlns:xsd="http://www.w3.org/2001/XMLSchema" xmlns:xs="http://www.w3.org/2001/XMLSchema" xmlns:p="http://schemas.microsoft.com/office/2006/metadata/properties" xmlns:ns3="f864f3ee-d6c0-4419-ad1f-d8888c696bc9" xmlns:ns4="d662b4c8-ac43-4c94-8bde-0958fea4a2ba" targetNamespace="http://schemas.microsoft.com/office/2006/metadata/properties" ma:root="true" ma:fieldsID="4a41a1289a43adf67c91519dbecdb886" ns3:_="" ns4:_="">
    <xsd:import namespace="f864f3ee-d6c0-4419-ad1f-d8888c696bc9"/>
    <xsd:import namespace="d662b4c8-ac43-4c94-8bde-0958fea4a2b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64f3ee-d6c0-4419-ad1f-d8888c696b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62b4c8-ac43-4c94-8bde-0958fea4a2b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4C58161-BA8C-4D78-AA41-0EFFE63CA1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64f3ee-d6c0-4419-ad1f-d8888c696bc9"/>
    <ds:schemaRef ds:uri="d662b4c8-ac43-4c94-8bde-0958fea4a2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372E51B-7908-435D-81F7-7C4F52DF23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647C4F-977D-42DF-BD26-3979B8332C6C}">
  <ds:schemaRefs>
    <ds:schemaRef ds:uri="http://schemas.microsoft.com/office/infopath/2007/PartnerControls"/>
    <ds:schemaRef ds:uri="d662b4c8-ac43-4c94-8bde-0958fea4a2ba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f864f3ee-d6c0-4419-ad1f-d8888c696bc9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5690</TotalTime>
  <Words>1023</Words>
  <Application>Microsoft Office PowerPoint</Application>
  <PresentationFormat>On-screen Show (4:3)</PresentationFormat>
  <Paragraphs>134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JF McCarthy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JF McCarthy</dc:creator>
  <cp:lastModifiedBy>Brent MacDonald</cp:lastModifiedBy>
  <cp:revision>247</cp:revision>
  <dcterms:created xsi:type="dcterms:W3CDTF">2011-04-01T18:38:33Z</dcterms:created>
  <dcterms:modified xsi:type="dcterms:W3CDTF">2019-10-07T19:02:08Z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0x0101008E5A1734A741464F8135B6A2910ACFEA</vt:lpwstr>
  </property>
</Properties>
</file>